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0" r:id="rId2"/>
    <p:sldId id="295" r:id="rId3"/>
    <p:sldId id="348" r:id="rId4"/>
    <p:sldId id="349" r:id="rId5"/>
    <p:sldId id="344" r:id="rId6"/>
    <p:sldId id="361" r:id="rId7"/>
    <p:sldId id="345" r:id="rId8"/>
    <p:sldId id="346" r:id="rId9"/>
    <p:sldId id="347" r:id="rId10"/>
    <p:sldId id="350" r:id="rId11"/>
    <p:sldId id="352" r:id="rId12"/>
    <p:sldId id="360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2" r:id="rId21"/>
    <p:sldId id="363" r:id="rId22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38E9E68-E2E3-429C-9955-2AE0DAF0A649}">
          <p14:sldIdLst>
            <p14:sldId id="290"/>
            <p14:sldId id="295"/>
            <p14:sldId id="348"/>
            <p14:sldId id="349"/>
            <p14:sldId id="344"/>
            <p14:sldId id="361"/>
          </p14:sldIdLst>
        </p14:section>
        <p14:section name="Lösungsweg A" id="{A2BE0B85-82C2-48C6-9C80-4FF0F24AC987}">
          <p14:sldIdLst>
            <p14:sldId id="345"/>
            <p14:sldId id="346"/>
            <p14:sldId id="347"/>
            <p14:sldId id="350"/>
            <p14:sldId id="352"/>
          </p14:sldIdLst>
        </p14:section>
        <p14:section name="Lösungsweg B" id="{FF60BBB5-2DCE-4429-A2EF-529F4BEBE16A}">
          <p14:sldIdLst>
            <p14:sldId id="360"/>
            <p14:sldId id="353"/>
            <p14:sldId id="354"/>
            <p14:sldId id="355"/>
            <p14:sldId id="356"/>
            <p14:sldId id="357"/>
          </p14:sldIdLst>
        </p14:section>
        <p14:section name="Zusammenfassung" id="{66A018FA-3778-4D58-A3A5-EF2E5EF33674}">
          <p14:sldIdLst>
            <p14:sldId id="358"/>
            <p14:sldId id="359"/>
            <p14:sldId id="362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75A"/>
    <a:srgbClr val="F37637"/>
    <a:srgbClr val="FF9900"/>
    <a:srgbClr val="D3D3D4"/>
    <a:srgbClr val="EAEAEB"/>
    <a:srgbClr val="004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84005" autoAdjust="0"/>
  </p:normalViewPr>
  <p:slideViewPr>
    <p:cSldViewPr snapToObjects="1">
      <p:cViewPr varScale="1">
        <p:scale>
          <a:sx n="94" d="100"/>
          <a:sy n="94" d="100"/>
        </p:scale>
        <p:origin x="2142" y="66"/>
      </p:cViewPr>
      <p:guideLst>
        <p:guide orient="horz" pos="2160"/>
        <p:guide pos="46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-3198" y="-90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67CC9-39D6-4C14-8FF0-DC490C2A5864}" type="datetimeFigureOut">
              <a:rPr lang="de-DE" smtClean="0"/>
              <a:t>07.03.2017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E513D-DE60-4EE7-9F02-7F14DB0D0D6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332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23528" y="1138729"/>
            <a:ext cx="8964528" cy="954000"/>
          </a:xfrm>
          <a:prstGeom prst="rect">
            <a:avLst/>
          </a:prstGeom>
          <a:solidFill>
            <a:srgbClr val="EAEAEB"/>
          </a:solidFill>
          <a:ln>
            <a:noFill/>
          </a:ln>
          <a:effectLst>
            <a:glow rad="63500">
              <a:srgbClr val="EAEAEB"/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40000"/>
            <a:ext cx="3599952" cy="615553"/>
          </a:xfrm>
          <a:prstGeom prst="rect">
            <a:avLst/>
          </a:prstGeom>
          <a:solidFill>
            <a:srgbClr val="EAEAEB"/>
          </a:solidFill>
        </p:spPr>
        <p:txBody>
          <a:bodyPr wrap="square" lIns="0" tIns="0" rIns="0" bIns="0" anchor="b" anchorCtr="0">
            <a:spAutoFit/>
          </a:bodyPr>
          <a:lstStyle>
            <a:lvl1pPr marL="0" indent="0">
              <a:buNone/>
              <a:defRPr sz="4000" b="1" baseline="0">
                <a:solidFill>
                  <a:srgbClr val="F37637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Title Group </a:t>
            </a:r>
            <a:r>
              <a:rPr lang="de-DE" dirty="0" err="1" smtClean="0"/>
              <a:t>Slides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 hasCustomPrompt="1"/>
          </p:nvPr>
        </p:nvSpPr>
        <p:spPr>
          <a:xfrm>
            <a:off x="3196800" y="576000"/>
            <a:ext cx="5734800" cy="46080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3000" b="1" baseline="0">
                <a:solidFill>
                  <a:srgbClr val="00498F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This Slide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sz="quarter" idx="14" hasCustomPrompt="1"/>
          </p:nvPr>
        </p:nvSpPr>
        <p:spPr>
          <a:xfrm>
            <a:off x="3200810" y="1364137"/>
            <a:ext cx="5734800" cy="46080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3000" b="1" baseline="0">
                <a:solidFill>
                  <a:srgbClr val="00498F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Date</a:t>
            </a:r>
          </a:p>
        </p:txBody>
      </p:sp>
      <p:cxnSp>
        <p:nvCxnSpPr>
          <p:cNvPr id="8" name="Gerade Verbindung 6"/>
          <p:cNvCxnSpPr/>
          <p:nvPr userDrawn="1"/>
        </p:nvCxnSpPr>
        <p:spPr>
          <a:xfrm flipH="1">
            <a:off x="540000" y="1844824"/>
            <a:ext cx="8604000" cy="0"/>
          </a:xfrm>
          <a:prstGeom prst="line">
            <a:avLst/>
          </a:prstGeom>
          <a:ln w="25400">
            <a:solidFill>
              <a:srgbClr val="F37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1329946"/>
            <a:ext cx="3743968" cy="615553"/>
          </a:xfrm>
          <a:prstGeom prst="rect">
            <a:avLst/>
          </a:prstGeom>
          <a:solidFill>
            <a:srgbClr val="EAEAEB"/>
          </a:solidFill>
        </p:spPr>
        <p:txBody>
          <a:bodyPr wrap="square" lIns="0" tIns="0" rIns="0" bIns="0" anchor="b" anchorCtr="0">
            <a:spAutoFit/>
          </a:bodyPr>
          <a:lstStyle>
            <a:lvl1pPr marL="0" indent="0">
              <a:buNone/>
              <a:defRPr sz="4000" b="1" baseline="0">
                <a:solidFill>
                  <a:srgbClr val="F37637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Presenter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401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40000"/>
            <a:ext cx="3599952" cy="615553"/>
          </a:xfrm>
          <a:prstGeom prst="rect">
            <a:avLst/>
          </a:prstGeom>
          <a:solidFill>
            <a:srgbClr val="EAEAEB"/>
          </a:solidFill>
        </p:spPr>
        <p:txBody>
          <a:bodyPr wrap="square" lIns="0" tIns="0" rIns="0" bIns="0" anchor="b" anchorCtr="0">
            <a:spAutoFit/>
          </a:bodyPr>
          <a:lstStyle>
            <a:lvl1pPr marL="0" indent="0">
              <a:buNone/>
              <a:defRPr sz="4000" b="1" baseline="0">
                <a:solidFill>
                  <a:srgbClr val="F37637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Title Group </a:t>
            </a:r>
            <a:r>
              <a:rPr lang="de-DE" dirty="0" err="1" smtClean="0"/>
              <a:t>Slides</a:t>
            </a:r>
            <a:endParaRPr lang="en-GB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2" hasCustomPrompt="1"/>
          </p:nvPr>
        </p:nvSpPr>
        <p:spPr>
          <a:xfrm>
            <a:off x="3196800" y="576000"/>
            <a:ext cx="5734800" cy="46080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3000" b="1" baseline="0">
                <a:solidFill>
                  <a:srgbClr val="00498F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This Slide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39749" y="1620000"/>
            <a:ext cx="8424739" cy="5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>
                <a:solidFill>
                  <a:srgbClr val="00498F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8424488" cy="465337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Arial" panose="020B0604020202020204" pitchFamily="34" charset="0"/>
              <a:buChar char="•"/>
              <a:defRPr sz="2500">
                <a:solidFill>
                  <a:srgbClr val="57575A"/>
                </a:solidFill>
                <a:latin typeface="Helvetica Narrow" panose="020B0506020203020204" pitchFamily="34" charset="0"/>
              </a:defRPr>
            </a:lvl1pPr>
            <a:lvl2pPr>
              <a:defRPr sz="2400">
                <a:solidFill>
                  <a:srgbClr val="57575A"/>
                </a:solidFill>
                <a:latin typeface="Helvetica Narrow" panose="020B0506020203020204" pitchFamily="34" charset="0"/>
              </a:defRPr>
            </a:lvl2pPr>
            <a:lvl3pPr>
              <a:defRPr sz="2000">
                <a:solidFill>
                  <a:srgbClr val="57575A"/>
                </a:solidFill>
                <a:latin typeface="Helvetica Narrow" panose="020B0506020203020204" pitchFamily="34" charset="0"/>
              </a:defRPr>
            </a:lvl3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 2</a:t>
            </a:r>
          </a:p>
          <a:p>
            <a:pPr lvl="2"/>
            <a:r>
              <a:rPr lang="de-DE" dirty="0" smtClean="0"/>
              <a:t>Ebene 3</a:t>
            </a:r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9377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40000"/>
            <a:ext cx="3599952" cy="615553"/>
          </a:xfrm>
          <a:prstGeom prst="rect">
            <a:avLst/>
          </a:prstGeom>
          <a:solidFill>
            <a:srgbClr val="EAEAEB"/>
          </a:solidFill>
        </p:spPr>
        <p:txBody>
          <a:bodyPr wrap="square" lIns="0" tIns="0" rIns="0" bIns="0" anchor="b" anchorCtr="0">
            <a:spAutoFit/>
          </a:bodyPr>
          <a:lstStyle>
            <a:lvl1pPr marL="0" indent="0">
              <a:buNone/>
              <a:defRPr sz="4000" b="1" baseline="0">
                <a:solidFill>
                  <a:srgbClr val="F37637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Title Group </a:t>
            </a:r>
            <a:r>
              <a:rPr lang="de-DE" dirty="0" err="1" smtClean="0"/>
              <a:t>Slides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39750" y="1620000"/>
            <a:ext cx="3924000" cy="5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>
                <a:solidFill>
                  <a:srgbClr val="00498F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err="1" smtClean="0"/>
              <a:t>Aim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Action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540000" y="2160000"/>
            <a:ext cx="3924300" cy="216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500">
                <a:solidFill>
                  <a:srgbClr val="57575A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3196800" y="576000"/>
            <a:ext cx="5734800" cy="46080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3000" b="1" baseline="0">
                <a:solidFill>
                  <a:srgbClr val="00498F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This Slide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40000" y="1620000"/>
            <a:ext cx="3924000" cy="5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>
                <a:solidFill>
                  <a:srgbClr val="00498F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err="1" smtClean="0"/>
              <a:t>Result</a:t>
            </a:r>
            <a:endParaRPr lang="de-DE" dirty="0" smtClean="0"/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5"/>
          </p:nvPr>
        </p:nvSpPr>
        <p:spPr>
          <a:xfrm>
            <a:off x="5040000" y="2160000"/>
            <a:ext cx="3924300" cy="216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500">
                <a:solidFill>
                  <a:srgbClr val="57575A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40300" y="4320000"/>
            <a:ext cx="3924000" cy="5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>
                <a:solidFill>
                  <a:srgbClr val="00498F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Time Schedule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540550" y="4860000"/>
            <a:ext cx="3924300" cy="19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500">
                <a:solidFill>
                  <a:srgbClr val="57575A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040550" y="4320000"/>
            <a:ext cx="3924000" cy="5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>
                <a:solidFill>
                  <a:srgbClr val="00498F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err="1" smtClean="0"/>
              <a:t>Achievement</a:t>
            </a:r>
            <a:endParaRPr lang="de-DE" dirty="0" smtClean="0"/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040550" y="4860000"/>
            <a:ext cx="3924300" cy="19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500">
                <a:solidFill>
                  <a:srgbClr val="57575A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57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40000"/>
            <a:ext cx="3599952" cy="615553"/>
          </a:xfrm>
          <a:prstGeom prst="rect">
            <a:avLst/>
          </a:prstGeom>
          <a:solidFill>
            <a:srgbClr val="EAEAEB"/>
          </a:solidFill>
        </p:spPr>
        <p:txBody>
          <a:bodyPr wrap="square" lIns="0" tIns="0" rIns="0" bIns="0" anchor="b" anchorCtr="0">
            <a:spAutoFit/>
          </a:bodyPr>
          <a:lstStyle>
            <a:lvl1pPr marL="0" indent="0">
              <a:buNone/>
              <a:defRPr sz="4000" b="1" baseline="0">
                <a:solidFill>
                  <a:srgbClr val="F37637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Title Group </a:t>
            </a:r>
            <a:r>
              <a:rPr lang="de-DE" dirty="0" err="1" smtClean="0"/>
              <a:t>Slides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 hasCustomPrompt="1"/>
          </p:nvPr>
        </p:nvSpPr>
        <p:spPr>
          <a:xfrm>
            <a:off x="3196800" y="576000"/>
            <a:ext cx="5734800" cy="46080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3000" b="1" baseline="0">
                <a:solidFill>
                  <a:srgbClr val="00498F"/>
                </a:solidFill>
                <a:latin typeface="Helvetica Narrow" panose="020B0506020203020204" pitchFamily="34" charset="0"/>
              </a:defRPr>
            </a:lvl1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This Slide</a:t>
            </a:r>
          </a:p>
        </p:txBody>
      </p:sp>
    </p:spTree>
    <p:extLst>
      <p:ext uri="{BB962C8B-B14F-4D97-AF65-F5344CB8AC3E}">
        <p14:creationId xmlns:p14="http://schemas.microsoft.com/office/powerpoint/2010/main" val="366056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24000" y="378000"/>
            <a:ext cx="8964528" cy="954000"/>
          </a:xfrm>
          <a:prstGeom prst="rect">
            <a:avLst/>
          </a:prstGeom>
          <a:solidFill>
            <a:srgbClr val="EAEAEB"/>
          </a:solidFill>
          <a:ln>
            <a:noFill/>
          </a:ln>
          <a:effectLst>
            <a:glow rad="63500">
              <a:srgbClr val="EAEAEB"/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tangle 5"/>
          <p:cNvSpPr/>
          <p:nvPr userDrawn="1"/>
        </p:nvSpPr>
        <p:spPr>
          <a:xfrm>
            <a:off x="7938000" y="6570000"/>
            <a:ext cx="1296000" cy="405392"/>
          </a:xfrm>
          <a:prstGeom prst="rect">
            <a:avLst/>
          </a:prstGeom>
          <a:solidFill>
            <a:srgbClr val="EAEAEB"/>
          </a:solidFill>
          <a:ln>
            <a:noFill/>
          </a:ln>
          <a:effectLst>
            <a:glow rad="63500">
              <a:srgbClr val="EAEAEB"/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24000" y="6570000"/>
            <a:ext cx="2538000" cy="405392"/>
          </a:xfrm>
          <a:prstGeom prst="rect">
            <a:avLst/>
          </a:prstGeom>
          <a:solidFill>
            <a:srgbClr val="EAEAEB"/>
          </a:solidFill>
          <a:ln>
            <a:noFill/>
          </a:ln>
          <a:effectLst>
            <a:glow rad="63500">
              <a:srgbClr val="EAEAEB"/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7" name="Gerade Verbindung 6"/>
          <p:cNvCxnSpPr/>
          <p:nvPr userDrawn="1"/>
        </p:nvCxnSpPr>
        <p:spPr>
          <a:xfrm flipH="1">
            <a:off x="540000" y="1044000"/>
            <a:ext cx="8604000" cy="0"/>
          </a:xfrm>
          <a:prstGeom prst="line">
            <a:avLst/>
          </a:prstGeom>
          <a:ln w="25400">
            <a:solidFill>
              <a:srgbClr val="F37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540000" y="6550223"/>
            <a:ext cx="34559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000" dirty="0" smtClean="0">
                <a:solidFill>
                  <a:srgbClr val="F37637"/>
                </a:solidFill>
                <a:latin typeface="Helvetica Narrow" panose="020B0506020203020204" pitchFamily="34" charset="0"/>
              </a:rPr>
              <a:t>Mitutoyo</a:t>
            </a:r>
            <a:r>
              <a:rPr lang="de-DE" sz="2000" dirty="0" smtClean="0">
                <a:latin typeface="Helvetica Narrow" panose="020B0506020203020204" pitchFamily="34" charset="0"/>
              </a:rPr>
              <a:t> </a:t>
            </a:r>
            <a:r>
              <a:rPr lang="de-DE" sz="2000" dirty="0" smtClean="0">
                <a:solidFill>
                  <a:srgbClr val="00498F"/>
                </a:solidFill>
                <a:latin typeface="Helvetica Narrow" panose="020B0506020203020204" pitchFamily="34" charset="0"/>
              </a:rPr>
              <a:t>CTL Germany</a:t>
            </a:r>
            <a:endParaRPr lang="en-GB" sz="2000" dirty="0">
              <a:solidFill>
                <a:srgbClr val="00498F"/>
              </a:solidFill>
              <a:latin typeface="Helvetica Narrow" panose="020B05060202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64425" y="6604098"/>
            <a:ext cx="7715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0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5" r:id="rId2"/>
    <p:sldLayoutId id="2147483657" r:id="rId3"/>
    <p:sldLayoutId id="214748364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getpaint.net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BOGY 2017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Bildverarbeitung Beispiele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Thomas Weller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2316104" y="2996952"/>
            <a:ext cx="4948875" cy="2781407"/>
            <a:chOff x="2316104" y="2996952"/>
            <a:chExt cx="4948875" cy="2781407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6105" y="2996952"/>
              <a:ext cx="4944722" cy="2781406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6104" y="2996952"/>
              <a:ext cx="4944723" cy="2781407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256" y="2996952"/>
              <a:ext cx="4944723" cy="278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7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886" y="3133002"/>
            <a:ext cx="5957114" cy="3350876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Lösungsweg A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3095896" cy="4653376"/>
          </a:xfrm>
        </p:spPr>
        <p:txBody>
          <a:bodyPr/>
          <a:lstStyle/>
          <a:p>
            <a:r>
              <a:rPr lang="de-DE" dirty="0" smtClean="0"/>
              <a:t>Schritt 4: </a:t>
            </a:r>
            <a:r>
              <a:rPr lang="de-DE" dirty="0" err="1" smtClean="0"/>
              <a:t>Effects</a:t>
            </a:r>
            <a:r>
              <a:rPr lang="de-DE" dirty="0" smtClean="0"/>
              <a:t> / </a:t>
            </a:r>
            <a:r>
              <a:rPr lang="de-DE" dirty="0" err="1" smtClean="0"/>
              <a:t>Blurs</a:t>
            </a:r>
            <a:r>
              <a:rPr lang="de-DE" dirty="0" smtClean="0"/>
              <a:t> /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Blur</a:t>
            </a:r>
            <a:r>
              <a:rPr lang="de-DE" dirty="0" smtClean="0"/>
              <a:t>…</a:t>
            </a:r>
          </a:p>
          <a:p>
            <a:r>
              <a:rPr lang="de-DE" dirty="0" smtClean="0"/>
              <a:t>Helligkeit: 50, Kontrast: maximal</a:t>
            </a:r>
          </a:p>
          <a:p>
            <a:r>
              <a:rPr lang="de-DE" dirty="0" smtClean="0"/>
              <a:t>Ziel: </a:t>
            </a:r>
            <a:r>
              <a:rPr lang="de-DE" dirty="0"/>
              <a:t>Schwarzer Handschuh, weißer Rest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837" y="3789040"/>
            <a:ext cx="331516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9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34" y="3133002"/>
            <a:ext cx="5957114" cy="3350876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Lösungsweg A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3095896" cy="4653376"/>
          </a:xfrm>
        </p:spPr>
        <p:txBody>
          <a:bodyPr/>
          <a:lstStyle/>
          <a:p>
            <a:r>
              <a:rPr lang="de-DE" dirty="0" smtClean="0"/>
              <a:t>Ergebnis: der grüne Handschuh konnte identifiziert werden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92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Ziel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Anfangspunkt: Aufnahme von Laptop-Kamera</a:t>
            </a:r>
          </a:p>
          <a:p>
            <a:r>
              <a:rPr lang="de-DE" dirty="0" smtClean="0"/>
              <a:t>Ziel: grünen Handschuh isolieren / eindeutig auffinden</a:t>
            </a:r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00" y="3133000"/>
            <a:ext cx="5947200" cy="33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9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00" y="3133000"/>
            <a:ext cx="5947200" cy="334530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Lösungsweg B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2656800" cy="4653376"/>
          </a:xfrm>
        </p:spPr>
        <p:txBody>
          <a:bodyPr/>
          <a:lstStyle/>
          <a:p>
            <a:r>
              <a:rPr lang="de-DE" dirty="0" err="1" smtClean="0"/>
              <a:t>Adjustments</a:t>
            </a:r>
            <a:r>
              <a:rPr lang="de-DE" dirty="0" smtClean="0"/>
              <a:t> / </a:t>
            </a:r>
            <a:r>
              <a:rPr lang="de-DE" dirty="0" err="1" smtClean="0"/>
              <a:t>Hue</a:t>
            </a:r>
            <a:r>
              <a:rPr lang="de-DE" dirty="0" smtClean="0"/>
              <a:t>/Saturation …</a:t>
            </a:r>
          </a:p>
          <a:p>
            <a:r>
              <a:rPr lang="de-DE" dirty="0" smtClean="0"/>
              <a:t>Saturation erhöhen, ggf. </a:t>
            </a:r>
            <a:r>
              <a:rPr lang="de-DE" dirty="0" err="1" smtClean="0"/>
              <a:t>Hue</a:t>
            </a:r>
            <a:r>
              <a:rPr lang="de-DE" dirty="0" smtClean="0"/>
              <a:t> anpassen</a:t>
            </a:r>
          </a:p>
          <a:p>
            <a:r>
              <a:rPr lang="de-DE" dirty="0" smtClean="0"/>
              <a:t>Ziel: Handschuh in einer der Hauptfarben rot, blau oder grün</a:t>
            </a:r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364" y="3573016"/>
            <a:ext cx="330563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7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640" y="3133000"/>
            <a:ext cx="5947200" cy="334530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Lösungsweg B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2656800" cy="4653376"/>
          </a:xfrm>
        </p:spPr>
        <p:txBody>
          <a:bodyPr/>
          <a:lstStyle/>
          <a:p>
            <a:r>
              <a:rPr lang="de-DE" dirty="0" err="1" smtClean="0"/>
              <a:t>Adjustments</a:t>
            </a:r>
            <a:r>
              <a:rPr lang="de-DE" dirty="0" smtClean="0"/>
              <a:t> / Level …</a:t>
            </a:r>
          </a:p>
          <a:p>
            <a:r>
              <a:rPr lang="de-DE" dirty="0" smtClean="0"/>
              <a:t>Handschuhfarbe behalten, zwei Farben entfernen</a:t>
            </a:r>
          </a:p>
          <a:p>
            <a:r>
              <a:rPr lang="de-DE" dirty="0" smtClean="0"/>
              <a:t>Ziel: Handschuh in Hauptfarben, Rest schwarz</a:t>
            </a:r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r="26534"/>
          <a:stretch/>
        </p:blipFill>
        <p:spPr>
          <a:xfrm>
            <a:off x="5868145" y="3284984"/>
            <a:ext cx="3240360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68" y="3133000"/>
            <a:ext cx="5947200" cy="334530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Lösungsweg B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2656800" cy="4653376"/>
          </a:xfrm>
        </p:spPr>
        <p:txBody>
          <a:bodyPr/>
          <a:lstStyle/>
          <a:p>
            <a:r>
              <a:rPr lang="de-DE" dirty="0" err="1" smtClean="0"/>
              <a:t>Effects</a:t>
            </a:r>
            <a:r>
              <a:rPr lang="de-DE" dirty="0" smtClean="0"/>
              <a:t> / </a:t>
            </a:r>
            <a:r>
              <a:rPr lang="de-DE" dirty="0" err="1" smtClean="0"/>
              <a:t>Blurs</a:t>
            </a:r>
            <a:r>
              <a:rPr lang="de-DE" dirty="0" smtClean="0"/>
              <a:t> /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Blur</a:t>
            </a:r>
            <a:r>
              <a:rPr lang="de-DE" dirty="0" smtClean="0"/>
              <a:t>…</a:t>
            </a:r>
          </a:p>
          <a:p>
            <a:r>
              <a:rPr lang="de-DE" dirty="0" smtClean="0"/>
              <a:t>Radius: 10</a:t>
            </a:r>
          </a:p>
          <a:p>
            <a:r>
              <a:rPr lang="de-DE" dirty="0" smtClean="0"/>
              <a:t>Ziel: Kleine Flecken dunkler machen</a:t>
            </a:r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05" y="4181675"/>
            <a:ext cx="3315163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368" y="3133000"/>
            <a:ext cx="5947200" cy="334530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Lösungsweg B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2656800" cy="4653376"/>
          </a:xfrm>
        </p:spPr>
        <p:txBody>
          <a:bodyPr/>
          <a:lstStyle/>
          <a:p>
            <a:r>
              <a:rPr lang="de-DE" dirty="0" err="1"/>
              <a:t>Adjustments</a:t>
            </a:r>
            <a:r>
              <a:rPr lang="de-DE" dirty="0"/>
              <a:t> / Level …</a:t>
            </a:r>
          </a:p>
          <a:p>
            <a:r>
              <a:rPr lang="de-DE" dirty="0" smtClean="0"/>
              <a:t>Handschuh </a:t>
            </a:r>
            <a:r>
              <a:rPr lang="de-DE" dirty="0"/>
              <a:t>behalten, </a:t>
            </a:r>
            <a:r>
              <a:rPr lang="de-DE" dirty="0" smtClean="0"/>
              <a:t>Flecken </a:t>
            </a:r>
            <a:r>
              <a:rPr lang="de-DE" dirty="0"/>
              <a:t>entfernen</a:t>
            </a:r>
          </a:p>
          <a:p>
            <a:r>
              <a:rPr lang="de-DE" dirty="0"/>
              <a:t>Ziel: Handschuh </a:t>
            </a:r>
            <a:r>
              <a:rPr lang="de-DE" dirty="0" smtClean="0"/>
              <a:t>ist isoliert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r="29347"/>
          <a:stretch/>
        </p:blipFill>
        <p:spPr>
          <a:xfrm>
            <a:off x="6064201" y="3133000"/>
            <a:ext cx="311631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68" y="3133000"/>
            <a:ext cx="5947200" cy="334530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Lösungsweg B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2656800" cy="4653376"/>
          </a:xfrm>
        </p:spPr>
        <p:txBody>
          <a:bodyPr/>
          <a:lstStyle/>
          <a:p>
            <a:r>
              <a:rPr lang="de-DE" dirty="0"/>
              <a:t>Ergebnis: der grüne Handschuh konnte identifiziert werden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207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40000" y="540000"/>
            <a:ext cx="3599952" cy="615553"/>
          </a:xfrm>
        </p:spPr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 können vom Computer verändert werden</a:t>
            </a:r>
          </a:p>
          <a:p>
            <a:r>
              <a:rPr lang="de-DE" dirty="0" smtClean="0"/>
              <a:t>Veränderungen können zu einer schwarz/weiß-Aussage führen</a:t>
            </a:r>
          </a:p>
          <a:p>
            <a:pPr lvl="1"/>
            <a:r>
              <a:rPr lang="de-DE" dirty="0" smtClean="0"/>
              <a:t>Ja/Nein Entscheidungen für den Computer ermöglichen</a:t>
            </a:r>
          </a:p>
          <a:p>
            <a:r>
              <a:rPr lang="de-DE" dirty="0" smtClean="0"/>
              <a:t>Es gibt ggf. mehrere unterschiedliche Wege zum Ziel</a:t>
            </a:r>
          </a:p>
          <a:p>
            <a:pPr lvl="1"/>
            <a:r>
              <a:rPr lang="de-DE" dirty="0" smtClean="0"/>
              <a:t>einfache und komplizierte</a:t>
            </a:r>
          </a:p>
          <a:p>
            <a:pPr lvl="1"/>
            <a:r>
              <a:rPr lang="de-DE" dirty="0" smtClean="0"/>
              <a:t>schnelle und langsame</a:t>
            </a:r>
          </a:p>
          <a:p>
            <a:pPr lvl="1"/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195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40000" y="540000"/>
            <a:ext cx="3599952" cy="615553"/>
          </a:xfrm>
        </p:spPr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Hausaufgabe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4536056" cy="4653376"/>
          </a:xfrm>
        </p:spPr>
        <p:txBody>
          <a:bodyPr/>
          <a:lstStyle/>
          <a:p>
            <a:r>
              <a:rPr lang="de-DE" dirty="0" smtClean="0"/>
              <a:t>Beispiele zu Hause in einem beliebigen Bildbearbeitungsprogramm nachvollziehen</a:t>
            </a:r>
          </a:p>
          <a:p>
            <a:r>
              <a:rPr lang="de-DE" dirty="0" smtClean="0"/>
              <a:t>Bild und Anleitung werden auf </a:t>
            </a:r>
            <a:r>
              <a:rPr lang="de-DE" dirty="0" err="1" smtClean="0"/>
              <a:t>Github</a:t>
            </a:r>
            <a:r>
              <a:rPr lang="de-DE" dirty="0" smtClean="0"/>
              <a:t> zur Verfügung gestellt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19" y="2348880"/>
            <a:ext cx="399326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40000" y="540000"/>
            <a:ext cx="3599952" cy="615553"/>
          </a:xfrm>
        </p:spPr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</a:t>
            </a:r>
          </a:p>
          <a:p>
            <a:r>
              <a:rPr lang="de-DE" dirty="0" smtClean="0"/>
              <a:t>Ziel</a:t>
            </a:r>
          </a:p>
          <a:p>
            <a:r>
              <a:rPr lang="de-DE" dirty="0" smtClean="0"/>
              <a:t>Lösungsweg A</a:t>
            </a:r>
          </a:p>
          <a:p>
            <a:r>
              <a:rPr lang="de-DE" dirty="0" smtClean="0"/>
              <a:t>Lösungsweg 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535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40000" y="540000"/>
            <a:ext cx="3599952" cy="615553"/>
          </a:xfrm>
        </p:spPr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Hausaufgabe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4431219" cy="4653376"/>
          </a:xfrm>
        </p:spPr>
        <p:txBody>
          <a:bodyPr/>
          <a:lstStyle/>
          <a:p>
            <a:r>
              <a:rPr lang="de-DE" dirty="0" smtClean="0"/>
              <a:t>Finde Schritte zur Identifizierung von Lampen im Bild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19" y="2348880"/>
            <a:ext cx="3993269" cy="30963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41" y="3198795"/>
            <a:ext cx="2483772" cy="13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4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40000" y="540000"/>
            <a:ext cx="3599952" cy="615553"/>
          </a:xfrm>
        </p:spPr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Hausaufgabe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4431219" cy="4653376"/>
          </a:xfrm>
        </p:spPr>
        <p:txBody>
          <a:bodyPr/>
          <a:lstStyle/>
          <a:p>
            <a:r>
              <a:rPr lang="de-DE" dirty="0" smtClean="0"/>
              <a:t>Versuche, Schritte zur Identifikation des Gesichts zu finden</a:t>
            </a:r>
          </a:p>
          <a:p>
            <a:pPr lvl="1"/>
            <a:r>
              <a:rPr lang="de-DE" dirty="0" smtClean="0"/>
              <a:t>Tipp: füge die Lampen als eine Ebene im Modus "Negation" hinzu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19" y="2348880"/>
            <a:ext cx="3993269" cy="309634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1" y="4662042"/>
            <a:ext cx="2793641" cy="15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Tools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Paint.NET: </a:t>
            </a:r>
            <a:r>
              <a:rPr lang="de-DE" dirty="0"/>
              <a:t>kostenloses Bildverarbeitungsprogramm</a:t>
            </a:r>
            <a:br>
              <a:rPr lang="de-DE" dirty="0"/>
            </a:br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www.getpaint.net/index.html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96952"/>
            <a:ext cx="4763563" cy="34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Tools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Andere Programme können das ebenso</a:t>
            </a:r>
          </a:p>
          <a:p>
            <a:pPr lvl="1"/>
            <a:r>
              <a:rPr lang="de-DE" dirty="0" smtClean="0"/>
              <a:t>Adobe Photoshop (24 €/Monat)</a:t>
            </a:r>
          </a:p>
          <a:p>
            <a:pPr lvl="1"/>
            <a:r>
              <a:rPr lang="de-DE" dirty="0" err="1" smtClean="0"/>
              <a:t>Affinity</a:t>
            </a:r>
            <a:r>
              <a:rPr lang="de-DE" dirty="0" smtClean="0"/>
              <a:t> </a:t>
            </a:r>
            <a:r>
              <a:rPr lang="de-DE" dirty="0" err="1" smtClean="0"/>
              <a:t>Photo</a:t>
            </a:r>
            <a:r>
              <a:rPr lang="de-DE" dirty="0" smtClean="0"/>
              <a:t> (50 €)</a:t>
            </a:r>
          </a:p>
          <a:p>
            <a:pPr lvl="1"/>
            <a:r>
              <a:rPr lang="de-DE" dirty="0" smtClean="0"/>
              <a:t>Corel </a:t>
            </a:r>
            <a:r>
              <a:rPr lang="de-DE" dirty="0" err="1" smtClean="0"/>
              <a:t>Photo</a:t>
            </a:r>
            <a:r>
              <a:rPr lang="de-DE" dirty="0" smtClean="0"/>
              <a:t> Paint (550 €)</a:t>
            </a:r>
          </a:p>
          <a:p>
            <a:pPr lvl="1"/>
            <a:r>
              <a:rPr lang="de-DE" dirty="0" smtClean="0"/>
              <a:t>GIMP (kostenlos)</a:t>
            </a:r>
          </a:p>
          <a:p>
            <a:r>
              <a:rPr lang="de-DE" dirty="0" smtClean="0"/>
              <a:t>Für Linux:</a:t>
            </a:r>
          </a:p>
          <a:p>
            <a:pPr lvl="1"/>
            <a:r>
              <a:rPr lang="de-DE" dirty="0" smtClean="0"/>
              <a:t>GIMP (kostenlos)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90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Ziel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Anfangspunkt: Aufnahme von Laptop-Kamera</a:t>
            </a:r>
          </a:p>
          <a:p>
            <a:r>
              <a:rPr lang="de-DE" dirty="0" smtClean="0"/>
              <a:t>Ziel: grünen Handschuh isolieren / eindeutig auffinden</a:t>
            </a:r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00" y="3133000"/>
            <a:ext cx="5947200" cy="33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5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Ziel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Warum?</a:t>
            </a:r>
          </a:p>
          <a:p>
            <a:pPr lvl="1"/>
            <a:r>
              <a:rPr lang="de-DE" dirty="0" smtClean="0"/>
              <a:t>ähnliche Schritte später mit </a:t>
            </a:r>
            <a:r>
              <a:rPr lang="de-DE" dirty="0" err="1" smtClean="0"/>
              <a:t>OpenCV</a:t>
            </a:r>
            <a:r>
              <a:rPr lang="de-DE" dirty="0" smtClean="0"/>
              <a:t> in Python</a:t>
            </a:r>
          </a:p>
          <a:p>
            <a:pPr lvl="1"/>
            <a:r>
              <a:rPr lang="de-DE" dirty="0" smtClean="0"/>
              <a:t>automatisierter Ablauf, ca. 10x pro Sekunde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58097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800" y="3133001"/>
            <a:ext cx="5947200" cy="334530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Lösungsweg A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2656800" cy="4653376"/>
          </a:xfrm>
        </p:spPr>
        <p:txBody>
          <a:bodyPr/>
          <a:lstStyle/>
          <a:p>
            <a:r>
              <a:rPr lang="de-DE" dirty="0" smtClean="0"/>
              <a:t>Schritt 1: </a:t>
            </a:r>
            <a:r>
              <a:rPr lang="de-DE" dirty="0" err="1" smtClean="0"/>
              <a:t>Adjustments</a:t>
            </a:r>
            <a:r>
              <a:rPr lang="de-DE" dirty="0" smtClean="0"/>
              <a:t> / </a:t>
            </a:r>
            <a:r>
              <a:rPr lang="de-DE" dirty="0" err="1" smtClean="0"/>
              <a:t>Curves</a:t>
            </a:r>
            <a:r>
              <a:rPr lang="de-DE" dirty="0" smtClean="0"/>
              <a:t>…</a:t>
            </a:r>
          </a:p>
          <a:p>
            <a:r>
              <a:rPr lang="de-DE" dirty="0" smtClean="0"/>
              <a:t>Kurven sehr steil steigen/fallen lassen</a:t>
            </a:r>
          </a:p>
          <a:p>
            <a:r>
              <a:rPr lang="de-DE" dirty="0" smtClean="0"/>
              <a:t>Ziel: Schwarzer Handschuh, bunter Rest</a:t>
            </a:r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22" y="1890000"/>
            <a:ext cx="288647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0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454" y="3133002"/>
            <a:ext cx="5952835" cy="334847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Lösungsweg A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3095896" cy="4653376"/>
          </a:xfrm>
        </p:spPr>
        <p:txBody>
          <a:bodyPr/>
          <a:lstStyle/>
          <a:p>
            <a:r>
              <a:rPr lang="de-DE" dirty="0" smtClean="0"/>
              <a:t>Schritt 2: </a:t>
            </a:r>
            <a:r>
              <a:rPr lang="de-DE" dirty="0" err="1" smtClean="0"/>
              <a:t>Adjustments</a:t>
            </a:r>
            <a:r>
              <a:rPr lang="de-DE" dirty="0" smtClean="0"/>
              <a:t> / </a:t>
            </a:r>
            <a:r>
              <a:rPr lang="de-DE" dirty="0" err="1" smtClean="0"/>
              <a:t>Brightness</a:t>
            </a:r>
            <a:r>
              <a:rPr lang="de-DE" dirty="0" smtClean="0"/>
              <a:t>/</a:t>
            </a:r>
            <a:r>
              <a:rPr lang="de-DE" dirty="0" err="1" smtClean="0"/>
              <a:t>Contrast</a:t>
            </a:r>
            <a:r>
              <a:rPr lang="de-DE" dirty="0" smtClean="0"/>
              <a:t>…</a:t>
            </a:r>
          </a:p>
          <a:p>
            <a:r>
              <a:rPr lang="de-DE" dirty="0" smtClean="0"/>
              <a:t>Maximaler Kontrast und Helligkeit</a:t>
            </a:r>
          </a:p>
          <a:p>
            <a:r>
              <a:rPr lang="de-DE" dirty="0" smtClean="0"/>
              <a:t>Ziel: Schwarzer Handschuh, weißer Rest</a:t>
            </a:r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837" y="3717032"/>
            <a:ext cx="331516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89" y="3133000"/>
            <a:ext cx="5947203" cy="3345301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smtClean="0"/>
              <a:t>Lösungsweg A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40000" y="2160000"/>
            <a:ext cx="3095896" cy="4653376"/>
          </a:xfrm>
        </p:spPr>
        <p:txBody>
          <a:bodyPr/>
          <a:lstStyle/>
          <a:p>
            <a:r>
              <a:rPr lang="de-DE" dirty="0" smtClean="0"/>
              <a:t>Schritt 3: </a:t>
            </a:r>
            <a:r>
              <a:rPr lang="de-DE" dirty="0" err="1" smtClean="0"/>
              <a:t>Effects</a:t>
            </a:r>
            <a:r>
              <a:rPr lang="de-DE" dirty="0" smtClean="0"/>
              <a:t> / </a:t>
            </a:r>
            <a:r>
              <a:rPr lang="de-DE" dirty="0" err="1" smtClean="0"/>
              <a:t>Blurs</a:t>
            </a:r>
            <a:r>
              <a:rPr lang="de-DE" dirty="0" smtClean="0"/>
              <a:t> /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Blur</a:t>
            </a:r>
            <a:r>
              <a:rPr lang="de-DE" dirty="0" smtClean="0"/>
              <a:t>…</a:t>
            </a:r>
          </a:p>
          <a:p>
            <a:r>
              <a:rPr lang="de-DE" dirty="0" smtClean="0"/>
              <a:t>Radius: 20</a:t>
            </a:r>
          </a:p>
          <a:p>
            <a:r>
              <a:rPr lang="de-DE" dirty="0" smtClean="0"/>
              <a:t>Ziel: Kleine schwarze Flecken grau bekommen</a:t>
            </a:r>
            <a:endParaRPr lang="de-DE" dirty="0" smtClean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837" y="4077072"/>
            <a:ext cx="3315163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mon CTLG Presentation.potx" id="{DDA44391-5125-4751-816B-5FE4C1D4D36A}" vid="{4A743DFF-2B9F-4F97-A4F6-CA94B5988264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Common CTLG Presentation</Template>
  <TotalTime>0</TotalTime>
  <Words>396</Words>
  <Application>Microsoft Office PowerPoint</Application>
  <PresentationFormat>Bildschirmpräsentation (4:3)</PresentationFormat>
  <Paragraphs>100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Helvetica Narrow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Weller</dc:creator>
  <cp:lastModifiedBy>Thomas Weller</cp:lastModifiedBy>
  <cp:revision>143</cp:revision>
  <cp:lastPrinted>2014-01-13T12:29:37Z</cp:lastPrinted>
  <dcterms:created xsi:type="dcterms:W3CDTF">2017-02-10T09:12:00Z</dcterms:created>
  <dcterms:modified xsi:type="dcterms:W3CDTF">2017-03-07T16:13:56Z</dcterms:modified>
</cp:coreProperties>
</file>